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84" r:id="rId13"/>
    <p:sldId id="285" r:id="rId14"/>
    <p:sldId id="286" r:id="rId15"/>
    <p:sldId id="287" r:id="rId16"/>
    <p:sldId id="289" r:id="rId17"/>
    <p:sldId id="290" r:id="rId18"/>
    <p:sldId id="291" r:id="rId19"/>
    <p:sldId id="292" r:id="rId20"/>
    <p:sldId id="293" r:id="rId21"/>
  </p:sldIdLst>
  <p:sldSz cx="18288000" cy="10287000"/>
  <p:notesSz cx="6858000" cy="9144000"/>
  <p:embeddedFontLst>
    <p:embeddedFont>
      <p:font typeface="Hancom HCR Dotum" panose="020B0600000101010101" charset="-127"/>
      <p:regular r:id="rId23"/>
    </p:embeddedFont>
    <p:embeddedFont>
      <p:font typeface="Tlab 사월의봄 Bold" panose="020B0600000101010101" charset="-127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Gotham Bold" panose="020B0600000101010101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안녕 친구들~! </a:t>
            </a:r>
          </a:p>
          <a:p>
            <a:endParaRPr lang="en-US"/>
          </a:p>
          <a:p>
            <a:r>
              <a:rPr lang="en-US"/>
              <a:t>오늘 우리 친구들과 만나볼 책의 제목은 </a:t>
            </a:r>
          </a:p>
          <a:p>
            <a:r>
              <a:rPr lang="en-US"/>
              <a:t>"우와 신기한 사탕이다!"라는 책이에요. </a:t>
            </a:r>
          </a:p>
          <a:p>
            <a:endParaRPr lang="en-US"/>
          </a:p>
          <a:p>
            <a:r>
              <a:rPr lang="en-US"/>
              <a:t>우리 친구들도 사탕 좋아하나요? </a:t>
            </a:r>
          </a:p>
          <a:p>
            <a:r>
              <a:rPr lang="en-US"/>
              <a:t>사탕 싫어요 하는 친구는 많지 않겠지요.</a:t>
            </a:r>
          </a:p>
          <a:p>
            <a:endParaRPr lang="en-US"/>
          </a:p>
          <a:p>
            <a:r>
              <a:rPr lang="en-US"/>
              <a:t>저는 가끔 아주 아주 꼬마 친구들이 울 때 사탕 주면 울음을 뚝 그치기도 하는 것을 보면 사탕이 진짜 대단하구나 생각할 때가 있어요. </a:t>
            </a:r>
          </a:p>
          <a:p>
            <a:endParaRPr lang="en-US"/>
          </a:p>
          <a:p>
            <a:r>
              <a:rPr lang="en-US"/>
              <a:t>선생님 딸도 병원에 가서 주사 맞고 엉엉 울때 선생님이 사탕을 주시면 </a:t>
            </a:r>
          </a:p>
          <a:p>
            <a:r>
              <a:rPr lang="en-US"/>
              <a:t>울음을 뚝 그치더라고요. </a:t>
            </a:r>
          </a:p>
          <a:p>
            <a:endParaRPr lang="en-US"/>
          </a:p>
          <a:p>
            <a:r>
              <a:rPr lang="en-US"/>
              <a:t>우와 울음을 그치는 마법 사탕이었을까요?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그럼 이제 책을 읽어보려고 하는데요. </a:t>
            </a:r>
          </a:p>
          <a:p>
            <a:r>
              <a:rPr lang="en-US"/>
              <a:t>우리 친구들, </a:t>
            </a:r>
          </a:p>
          <a:p>
            <a:endParaRPr lang="en-US"/>
          </a:p>
          <a:p>
            <a:r>
              <a:rPr lang="en-US"/>
              <a:t>소리를 흉내내는 의성어가 나올 때는 </a:t>
            </a:r>
          </a:p>
          <a:p>
            <a:r>
              <a:rPr lang="en-US"/>
              <a:t>두손을 번쩍 들고</a:t>
            </a:r>
          </a:p>
          <a:p>
            <a:endParaRPr lang="en-US"/>
          </a:p>
          <a:p>
            <a:r>
              <a:rPr lang="en-US"/>
              <a:t>모습을 흉내내는 의태어가 나올 때는</a:t>
            </a:r>
          </a:p>
          <a:p>
            <a:r>
              <a:rPr lang="en-US"/>
              <a:t>벌떡 일어났다가 앉는거예요.</a:t>
            </a:r>
          </a:p>
          <a:p>
            <a:endParaRPr lang="en-US"/>
          </a:p>
          <a:p>
            <a:r>
              <a:rPr lang="en-US"/>
              <a:t>주의깊게 잘 읽을 수 있겠지요?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친구들 재밌게 읽었나요?</a:t>
            </a:r>
          </a:p>
          <a:p>
            <a:endParaRPr lang="en-US"/>
          </a:p>
          <a:p>
            <a:r>
              <a:rPr lang="en-US"/>
              <a:t>그리고 재미난 의성어  의태어 친구들 잘 찾으며 읽어보았나요?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먼저 의성어 친구들!</a:t>
            </a:r>
          </a:p>
          <a:p>
            <a:endParaRPr lang="en-US"/>
          </a:p>
          <a:p>
            <a:r>
              <a:rPr lang="en-US"/>
              <a:t>어떤게 있었죠?</a:t>
            </a:r>
          </a:p>
          <a:p>
            <a:r>
              <a:rPr lang="en-US"/>
              <a:t>사탕을 먹을 때 휘익!</a:t>
            </a:r>
          </a:p>
          <a:p>
            <a:r>
              <a:rPr lang="en-US"/>
              <a:t>냠냠!</a:t>
            </a:r>
          </a:p>
          <a:p>
            <a:endParaRPr lang="en-US"/>
          </a:p>
          <a:p>
            <a:r>
              <a:rPr lang="en-US"/>
              <a:t>먹는 소리도 의성어였지요.</a:t>
            </a:r>
          </a:p>
          <a:p>
            <a:r>
              <a:rPr lang="en-US"/>
              <a:t>또 어흥, 꿀꿀! </a:t>
            </a:r>
          </a:p>
          <a:p>
            <a:endParaRPr lang="en-US"/>
          </a:p>
          <a:p>
            <a:r>
              <a:rPr lang="en-US"/>
              <a:t>의성어에요.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의태어도 있었지요?</a:t>
            </a:r>
          </a:p>
          <a:p>
            <a:endParaRPr lang="en-US"/>
          </a:p>
          <a:p>
            <a:r>
              <a:rPr lang="en-US"/>
              <a:t>꿀꿀이가 바위를 들면서 번쩍!</a:t>
            </a:r>
          </a:p>
          <a:p>
            <a:endParaRPr lang="en-US"/>
          </a:p>
          <a:p>
            <a:r>
              <a:rPr lang="en-US"/>
              <a:t>꿀꿀이가 사라질때는 </a:t>
            </a:r>
          </a:p>
          <a:p>
            <a:r>
              <a:rPr lang="en-US"/>
              <a:t>휘스스스</a:t>
            </a:r>
          </a:p>
          <a:p>
            <a:endParaRPr lang="en-US"/>
          </a:p>
          <a:p>
            <a:r>
              <a:rPr lang="en-US"/>
              <a:t>돼지 꼬리가 또르르 생길때는 </a:t>
            </a:r>
          </a:p>
          <a:p>
            <a:r>
              <a:rPr lang="en-US"/>
              <a:t>포르르르!</a:t>
            </a:r>
          </a:p>
          <a:p>
            <a:endParaRPr lang="en-US"/>
          </a:p>
          <a:p>
            <a:r>
              <a:rPr lang="en-US"/>
              <a:t>흉내내는 말 너무 재밌고 귀엽지 않나요?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자 이번에는 작가의 상상력과 우리 친구들의 상상력이 만나는 시간이에요. </a:t>
            </a:r>
          </a:p>
          <a:p>
            <a:endParaRPr lang="en-US"/>
          </a:p>
          <a:p>
            <a:r>
              <a:rPr lang="en-US"/>
              <a:t>신기한 사탕가게의 너구리 아저씨가 꿀꿀이에게</a:t>
            </a:r>
          </a:p>
          <a:p>
            <a:r>
              <a:rPr lang="en-US"/>
              <a:t>어떤 사탕을 주었는지 기억하나요?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천하장사가 되는 노란 사탕, </a:t>
            </a:r>
          </a:p>
          <a:p>
            <a:r>
              <a:rPr lang="en-US"/>
              <a:t>호랑이 소리가 나는 파란 사탕, </a:t>
            </a:r>
          </a:p>
          <a:p>
            <a:r>
              <a:rPr lang="en-US"/>
              <a:t>투명 돼지로 변하는 녹색 사탕</a:t>
            </a:r>
          </a:p>
          <a:p>
            <a:endParaRPr lang="en-US"/>
          </a:p>
          <a:p>
            <a:r>
              <a:rPr lang="en-US"/>
              <a:t>그리고 엄청 커지는 하얀 사탕을 받았어요!</a:t>
            </a:r>
          </a:p>
          <a:p>
            <a:endParaRPr lang="en-US"/>
          </a:p>
          <a:p>
            <a:r>
              <a:rPr lang="en-US"/>
              <a:t>이 사탕을 먹고 꿀꿀이는 장난을 치려다가 늑대 소굴까지 가게 되었지요. </a:t>
            </a:r>
          </a:p>
          <a:p>
            <a:endParaRPr lang="en-US"/>
          </a:p>
          <a:p>
            <a:r>
              <a:rPr lang="en-US"/>
              <a:t>그런데 이 사탕! 규칙이 있었어요. </a:t>
            </a:r>
          </a:p>
          <a:p>
            <a:r>
              <a:rPr lang="en-US"/>
              <a:t>사탕이 녹으면 신기한 힘도 함께 사라지는 것!</a:t>
            </a:r>
          </a:p>
          <a:p>
            <a:endParaRPr lang="en-US"/>
          </a:p>
          <a:p>
            <a:r>
              <a:rPr lang="en-US"/>
              <a:t>모든 사탕을 다 맛본 꿀꿀이는 </a:t>
            </a:r>
          </a:p>
          <a:p>
            <a:r>
              <a:rPr lang="en-US"/>
              <a:t>"그냥 사탕이 낫겠어!" 했지요. </a:t>
            </a:r>
          </a:p>
          <a:p>
            <a:endParaRPr lang="en-US"/>
          </a:p>
          <a:p>
            <a:r>
              <a:rPr lang="en-US"/>
              <a:t>그래도 저는 신기한 모험을 해본 꿀꿀이가 부러운것 같아요.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선생님은 이런 사탕을 생각해봤어요!</a:t>
            </a:r>
          </a:p>
          <a:p>
            <a:endParaRPr lang="en-US"/>
          </a:p>
          <a:p>
            <a:r>
              <a:rPr lang="en-US"/>
              <a:t>1. 팡팡 터지는 사탕 - "팡팡팡 캔디"</a:t>
            </a:r>
          </a:p>
          <a:p>
            <a:r>
              <a:rPr lang="en-US"/>
              <a:t>특징: 사탕 안에 팝핑캔디(톡톡 터지는 캔디)가 들어 있어서 입안에서 "팡팡" 소리를 냅니다.</a:t>
            </a:r>
          </a:p>
          <a:p>
            <a:endParaRPr lang="en-US"/>
          </a:p>
          <a:p>
            <a:r>
              <a:rPr lang="en-US"/>
              <a:t>2. 무지개처럼 변하는 사탕 - "슉슉 무지개볼"</a:t>
            </a:r>
          </a:p>
          <a:p>
            <a:r>
              <a:rPr lang="en-US"/>
              <a:t>특징: 한 번 빨 때마다 사탕의 색이 바뀌며 맛도 변합니다. 예를 들어 빨간색에서 딸기 맛 → 파란색에서 블루베리 맛!</a:t>
            </a:r>
          </a:p>
          <a:p>
            <a:endParaRPr lang="en-US"/>
          </a:p>
          <a:p>
            <a:r>
              <a:rPr lang="en-US"/>
              <a:t>3. 부드럽게 녹는 크림 사탕 - "쏙쏙 크림팝"</a:t>
            </a:r>
          </a:p>
          <a:p>
            <a:r>
              <a:rPr lang="en-US"/>
              <a:t>특징: 바깥은 단단하지만 씹으면 크림이 쏙 나오며 부드럽게 퍼지는 사탕.</a:t>
            </a:r>
          </a:p>
          <a:p>
            <a:r>
              <a:rPr lang="en-US"/>
              <a:t>의성어/의태어:</a:t>
            </a:r>
          </a:p>
          <a:p>
            <a:r>
              <a:rPr lang="en-US"/>
              <a:t>씹을 때 "쏙" 크림이 나와 "주르륵" 흘러내리는 부드러운 질감.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또 신기한 능력을 가진 사탕도 있을 수 있겠지요?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1. 너풀너풀 반짝이는 나비 사탕</a:t>
            </a:r>
          </a:p>
          <a:p>
            <a:r>
              <a:rPr lang="en-US"/>
              <a:t>능력: 사탕을 핥으면 주변에 작은 빛나는 나비들이 너풀너풀  아다니며 주변을 환하게 밝힙니다. 어둠 속에서도 길을 안내하는 역할을 해요.</a:t>
            </a:r>
          </a:p>
          <a:p>
            <a:endParaRPr lang="en-US"/>
          </a:p>
          <a:p>
            <a:r>
              <a:rPr lang="en-US"/>
              <a:t>2. 반짝 반짝 빛나는 별 사탕</a:t>
            </a:r>
          </a:p>
          <a:p>
            <a:r>
              <a:rPr lang="en-US"/>
              <a:t>능력: 이 사탕을 한 번 핥으면 하늘에 별 하나가 나타납니다. 사탕 하나당 한 번 소원을 빌 수 있어요!</a:t>
            </a:r>
          </a:p>
          <a:p>
            <a:endParaRPr lang="en-US"/>
          </a:p>
          <a:p>
            <a:r>
              <a:rPr lang="en-US"/>
              <a:t>3. 하트 뿅뿅 마법 사탕</a:t>
            </a:r>
          </a:p>
          <a:p>
            <a:r>
              <a:rPr lang="en-US"/>
              <a:t>능력: 사탕을 입에 넣으면 사랑과 우정의 기운이 퍼지며, 주변 사람들과의 관계를 따뜻하게 만들어줍니다.</a:t>
            </a:r>
          </a:p>
          <a:p>
            <a:endParaRPr lang="en-US"/>
          </a:p>
          <a:p>
            <a:r>
              <a:rPr lang="en-US"/>
              <a:t>5. 은하수 휘리리릭  소용돌이 사탕</a:t>
            </a:r>
          </a:p>
          <a:p>
            <a:r>
              <a:rPr lang="en-US"/>
              <a:t>능력: 이 사탕을 핥으면 입안에 작은 은하수가 생기며, 짧은 시간 동안 미래를 엿볼 수 있습니다. 단, 지나치게 사용하면 현기증이 날 수 있어요!</a:t>
            </a:r>
          </a:p>
          <a:p>
            <a:endParaRPr lang="en-US"/>
          </a:p>
          <a:p>
            <a:r>
              <a:rPr lang="en-US"/>
              <a:t>어떤가요? </a:t>
            </a:r>
          </a:p>
          <a:p>
            <a:r>
              <a:rPr lang="en-US"/>
              <a:t>우리 친구들도 상상할 수 있나요?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이 시간에는 우리도 사탕을 만들어보려고 해요!</a:t>
            </a:r>
          </a:p>
          <a:p>
            <a:r>
              <a:rPr lang="en-US"/>
              <a:t>추파춥스와 롤 사탕을 만들어보려고 해요!</a:t>
            </a:r>
          </a:p>
          <a:p>
            <a:r>
              <a:rPr lang="en-US"/>
              <a:t>추파춥스와 스프링클로 신기한 사탕을 상상해봅시다. </a:t>
            </a:r>
          </a:p>
          <a:p>
            <a:endParaRPr lang="en-US"/>
          </a:p>
          <a:p>
            <a:r>
              <a:rPr lang="en-US"/>
              <a:t>"신기한 사탕 4개를 만들어보고"</a:t>
            </a:r>
          </a:p>
          <a:p>
            <a:r>
              <a:rPr lang="en-US"/>
              <a:t>신기한 사탕의 효과를 적어보는거예요!</a:t>
            </a:r>
          </a:p>
          <a:p>
            <a:endParaRPr lang="en-US"/>
          </a:p>
          <a:p>
            <a:r>
              <a:rPr lang="en-US"/>
              <a:t>그런데 하나 규칙이 있어요.</a:t>
            </a:r>
          </a:p>
          <a:p>
            <a:endParaRPr lang="en-US"/>
          </a:p>
          <a:p>
            <a:r>
              <a:rPr lang="en-US"/>
              <a:t>효과를 쓸 때 우리가 오늘 배운 의성어와 의태어를 사용해서 써야 한다는 거예요!</a:t>
            </a:r>
          </a:p>
          <a:p>
            <a:endParaRPr lang="en-US"/>
          </a:p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그럼 여러분만의 신기한 사탕가게를 오픈해볼까요?</a:t>
            </a:r>
          </a:p>
          <a:p>
            <a:r>
              <a:rPr lang="en-US"/>
              <a:t>멋지게 만들고 멋지게 써주세요!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요즘에는 정말정말 다양한 사탕을 파는 가게들이 있잖아요?</a:t>
            </a:r>
          </a:p>
          <a:p>
            <a:endParaRPr lang="en-US"/>
          </a:p>
          <a:p>
            <a:r>
              <a:rPr lang="en-US"/>
              <a:t>우리 친구들은  사탕가게에 가면 어떤 사탕을 고르나요?</a:t>
            </a:r>
          </a:p>
          <a:p>
            <a:endParaRPr lang="en-US"/>
          </a:p>
          <a:p>
            <a:r>
              <a:rPr lang="en-US"/>
              <a:t>새콤한 사탕? 달콤한 사탕? 재미있는 모양의 사탕?</a:t>
            </a:r>
          </a:p>
          <a:p>
            <a:endParaRPr lang="en-US"/>
          </a:p>
          <a:p>
            <a:r>
              <a:rPr lang="en-US"/>
              <a:t>맛도 모양도 다양한 사탕들이에요. </a:t>
            </a:r>
          </a:p>
          <a:p>
            <a:r>
              <a:rPr lang="en-US"/>
              <a:t>그런데 이렇게 이쁘고 멋진 사탕을 보면 가끔 재미난 상상을 하게 되요!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우리 친구들과 신기한 사탕가게 </a:t>
            </a:r>
          </a:p>
          <a:p>
            <a:endParaRPr lang="en-US"/>
          </a:p>
          <a:p>
            <a:r>
              <a:rPr lang="en-US"/>
              <a:t>함께 해서 너무 즐겁고 재밌었어요. </a:t>
            </a:r>
          </a:p>
          <a:p>
            <a:endParaRPr lang="en-US"/>
          </a:p>
          <a:p>
            <a:r>
              <a:rPr lang="en-US"/>
              <a:t>상상력과 표현력이 쑥쑥 자란 멋진 시간이었나요?</a:t>
            </a:r>
          </a:p>
          <a:p>
            <a:endParaRPr lang="en-US"/>
          </a:p>
          <a:p>
            <a:r>
              <a:rPr lang="en-US"/>
              <a:t>씨앗동화를 통해 더 멋진 여러분만의 이야기를 만들어나가면 좋겠어요.</a:t>
            </a:r>
          </a:p>
          <a:p>
            <a:endParaRPr lang="en-US"/>
          </a:p>
          <a:p>
            <a:r>
              <a:rPr lang="en-US"/>
              <a:t>무엇보다 글쓰기를 통해 우리 친구들의 마음을 표현해볼 수 있었으면 좋겠어요!</a:t>
            </a:r>
          </a:p>
          <a:p>
            <a:endParaRPr lang="en-US"/>
          </a:p>
          <a:p>
            <a:r>
              <a:rPr lang="en-US"/>
              <a:t>정말 멋진 시간이었어요. </a:t>
            </a:r>
          </a:p>
          <a:p>
            <a:r>
              <a:rPr lang="en-US"/>
              <a:t>오늘 밤 꿈에는 우리도 신기한 사탕가게에 가볼 수 있을까요?</a:t>
            </a:r>
          </a:p>
          <a:p>
            <a:endParaRPr lang="en-US"/>
          </a:p>
          <a:p>
            <a:r>
              <a:rPr lang="en-US"/>
              <a:t>그럼 다음 시간에 만나요~!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만약 내가 마법의 사탕가게</a:t>
            </a:r>
          </a:p>
          <a:p>
            <a:r>
              <a:rPr lang="en-US"/>
              <a:t>신기한 사탕가게에 가게 된다면 어떤 일이 일어날까?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이런 재미난 상상으로 글을 쓴 작가가 있어요</a:t>
            </a:r>
          </a:p>
          <a:p>
            <a:endParaRPr lang="en-US"/>
          </a:p>
          <a:p>
            <a:r>
              <a:rPr lang="en-US"/>
              <a:t>바로 일본인 동화작가 </a:t>
            </a:r>
          </a:p>
          <a:p>
            <a:r>
              <a:rPr lang="en-US"/>
              <a:t>미야니치 타츠야라는 분이에요. </a:t>
            </a:r>
          </a:p>
          <a:p>
            <a:endParaRPr lang="en-US"/>
          </a:p>
          <a:p>
            <a:r>
              <a:rPr lang="en-US"/>
              <a:t>미야니치는 고녀석 맛있겠다라는 책으로도 유명한데요!</a:t>
            </a:r>
          </a:p>
          <a:p>
            <a:endParaRPr lang="en-US"/>
          </a:p>
          <a:p>
            <a:r>
              <a:rPr lang="en-US"/>
              <a:t>인형미술가, 그래픽 디자이너를 거쳐 그림책 작가가 된 분이에요.</a:t>
            </a:r>
          </a:p>
          <a:p>
            <a:endParaRPr lang="en-US"/>
          </a:p>
          <a:p>
            <a:r>
              <a:rPr lang="en-US"/>
              <a:t>개성 넘치는 그림과 가슴에 오래 남는 이야기로 전 세계 독자들에게 널리 사랑을 받고 있는 작가랍니다.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오늘은 바로  미야니시 타츠야의 \</a:t>
            </a:r>
          </a:p>
          <a:p>
            <a:r>
              <a:rPr lang="en-US"/>
              <a:t>"우와 신기한 사탕이다"를 읽어볼건데요. </a:t>
            </a:r>
          </a:p>
          <a:p>
            <a:endParaRPr lang="en-US"/>
          </a:p>
          <a:p>
            <a:r>
              <a:rPr lang="en-US"/>
              <a:t>이 책에는 의성어나 의태어 </a:t>
            </a:r>
          </a:p>
          <a:p>
            <a:r>
              <a:rPr lang="en-US"/>
              <a:t>재미난 표현도 나오고 있어요. </a:t>
            </a:r>
          </a:p>
          <a:p>
            <a:endParaRPr lang="en-US"/>
          </a:p>
          <a:p>
            <a:r>
              <a:rPr lang="en-US"/>
              <a:t>이 부분에 신경쓰며 한번 읽어볼까요?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그런데 잠깐!</a:t>
            </a:r>
          </a:p>
          <a:p>
            <a:endParaRPr lang="en-US"/>
          </a:p>
          <a:p>
            <a:r>
              <a:rPr lang="en-US"/>
              <a:t>의성어는 무엇이고, 의태어는 무엇이죠?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의성어란</a:t>
            </a:r>
          </a:p>
          <a:p>
            <a:r>
              <a:rPr lang="en-US"/>
              <a:t>소리를 흉내내는 말이에요. </a:t>
            </a:r>
          </a:p>
          <a:p>
            <a:endParaRPr lang="en-US"/>
          </a:p>
          <a:p>
            <a:r>
              <a:rPr lang="en-US"/>
              <a:t>"멍멍", "꼬르륵", "후두둑"</a:t>
            </a:r>
          </a:p>
          <a:p>
            <a:r>
              <a:rPr lang="en-US"/>
              <a:t>이런 말들이 의성어에요.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의태어는 모습을 흉내내는 말이에요. </a:t>
            </a:r>
          </a:p>
          <a:p>
            <a:endParaRPr lang="en-US"/>
          </a:p>
          <a:p>
            <a:r>
              <a:rPr lang="en-US"/>
              <a:t>깡충깡충", "엉금엉금", "휙휙"이런 말들이에요.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그럼 퀴즈!</a:t>
            </a:r>
          </a:p>
          <a:p>
            <a:endParaRPr lang="en-US"/>
          </a:p>
          <a:p>
            <a:r>
              <a:rPr lang="en-US"/>
              <a:t>여기서 의성어는 무엇이고</a:t>
            </a:r>
          </a:p>
          <a:p>
            <a:r>
              <a:rPr lang="en-US"/>
              <a:t>의태어는 무엇일까요?</a:t>
            </a:r>
          </a:p>
          <a:p>
            <a:endParaRPr lang="en-US"/>
          </a:p>
          <a:p>
            <a:r>
              <a:rPr lang="en-US"/>
              <a:t>똑똑- 이건 의성어</a:t>
            </a:r>
          </a:p>
          <a:p>
            <a:r>
              <a:rPr lang="en-US"/>
              <a:t>폴짝-이건 의태어에요~!</a:t>
            </a:r>
          </a:p>
          <a:p>
            <a:endParaRPr lang="en-US"/>
          </a:p>
          <a:p>
            <a:r>
              <a:rPr lang="en-US"/>
              <a:t>정말 잘했어요.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103209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4240281"/>
            <a:ext cx="16230600" cy="1428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5"/>
              </a:lnSpc>
            </a:pPr>
            <a:r>
              <a:rPr lang="en-US" sz="9337" b="1" spc="326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우와! 신기한 사탕이다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41537" y="3063237"/>
            <a:ext cx="1604925" cy="38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1800" b="1" spc="53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미야니시 타츠야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8415003" y="3773876"/>
            <a:ext cx="1457994" cy="0"/>
          </a:xfrm>
          <a:prstGeom prst="line">
            <a:avLst/>
          </a:prstGeom>
          <a:ln w="95250" cap="flat">
            <a:solidFill>
              <a:srgbClr val="004AA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61900" y="1148039"/>
            <a:ext cx="7505025" cy="8229600"/>
            <a:chOff x="0" y="0"/>
            <a:chExt cx="1000670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905" b="1905"/>
            <a:stretch>
              <a:fillRect/>
            </a:stretch>
          </p:blipFill>
          <p:spPr>
            <a:xfrm>
              <a:off x="0" y="0"/>
              <a:ext cx="10006700" cy="109728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2066470" y="6576324"/>
            <a:ext cx="2806275" cy="3113758"/>
          </a:xfrm>
          <a:custGeom>
            <a:avLst/>
            <a:gdLst/>
            <a:ahLst/>
            <a:cxnLst/>
            <a:rect l="l" t="t" r="r" b="b"/>
            <a:pathLst>
              <a:path w="2806275" h="3113758">
                <a:moveTo>
                  <a:pt x="0" y="0"/>
                </a:moveTo>
                <a:lnTo>
                  <a:pt x="2806275" y="0"/>
                </a:lnTo>
                <a:lnTo>
                  <a:pt x="2806275" y="3113759"/>
                </a:lnTo>
                <a:lnTo>
                  <a:pt x="0" y="3113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62985" y="1860374"/>
            <a:ext cx="3413244" cy="3127385"/>
          </a:xfrm>
          <a:custGeom>
            <a:avLst/>
            <a:gdLst/>
            <a:ahLst/>
            <a:cxnLst/>
            <a:rect l="l" t="t" r="r" b="b"/>
            <a:pathLst>
              <a:path w="3413244" h="3127385">
                <a:moveTo>
                  <a:pt x="0" y="0"/>
                </a:moveTo>
                <a:lnTo>
                  <a:pt x="3413244" y="0"/>
                </a:lnTo>
                <a:lnTo>
                  <a:pt x="3413244" y="3127385"/>
                </a:lnTo>
                <a:lnTo>
                  <a:pt x="0" y="31273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35773"/>
            <a:ext cx="8115300" cy="3171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의성어: 두 손 번쩍!</a:t>
            </a:r>
          </a:p>
          <a:p>
            <a:pPr algn="just">
              <a:lnSpc>
                <a:spcPts val="6299"/>
              </a:lnSpc>
            </a:pPr>
            <a:endParaRPr lang="en-US" sz="4500" b="1" spc="157">
              <a:solidFill>
                <a:srgbClr val="004AAD"/>
              </a:solidFill>
              <a:latin typeface="Tlab 사월의봄 Bold"/>
              <a:ea typeface="Tlab 사월의봄 Bold"/>
              <a:cs typeface="Tlab 사월의봄 Bold"/>
              <a:sym typeface="Tlab 사월의봄 Bold"/>
            </a:endParaRPr>
          </a:p>
          <a:p>
            <a:pPr algn="just">
              <a:lnSpc>
                <a:spcPts val="6299"/>
              </a:lnSpc>
            </a:pPr>
            <a:endParaRPr lang="en-US" sz="4500" b="1" spc="157">
              <a:solidFill>
                <a:srgbClr val="004AAD"/>
              </a:solidFill>
              <a:latin typeface="Tlab 사월의봄 Bold"/>
              <a:ea typeface="Tlab 사월의봄 Bold"/>
              <a:cs typeface="Tlab 사월의봄 Bold"/>
              <a:sym typeface="Tlab 사월의봄 Bold"/>
            </a:endParaRPr>
          </a:p>
          <a:p>
            <a:pPr algn="just">
              <a:lnSpc>
                <a:spcPts val="6299"/>
              </a:lnSpc>
            </a:pPr>
            <a:endParaRPr lang="en-US" sz="4500" b="1" spc="157">
              <a:solidFill>
                <a:srgbClr val="004AAD"/>
              </a:solidFill>
              <a:latin typeface="Tlab 사월의봄 Bold"/>
              <a:ea typeface="Tlab 사월의봄 Bold"/>
              <a:cs typeface="Tlab 사월의봄 Bold"/>
              <a:sym typeface="Tlab 사월의봄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7599" y="5177114"/>
            <a:ext cx="6767215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의태어: 벌떡 일어났다 앉기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82837" y="3918786"/>
            <a:ext cx="432232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FFFFFF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재밌게 읽었나요?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09303" y="1334751"/>
            <a:ext cx="6779871" cy="7617497"/>
          </a:xfrm>
          <a:custGeom>
            <a:avLst/>
            <a:gdLst/>
            <a:ahLst/>
            <a:cxnLst/>
            <a:rect l="l" t="t" r="r" b="b"/>
            <a:pathLst>
              <a:path w="6779871" h="7617497">
                <a:moveTo>
                  <a:pt x="0" y="0"/>
                </a:moveTo>
                <a:lnTo>
                  <a:pt x="6779872" y="0"/>
                </a:lnTo>
                <a:lnTo>
                  <a:pt x="6779872" y="7617498"/>
                </a:lnTo>
                <a:lnTo>
                  <a:pt x="0" y="7617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92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3008" y="0"/>
            <a:ext cx="4915851" cy="3721498"/>
          </a:xfrm>
          <a:custGeom>
            <a:avLst/>
            <a:gdLst/>
            <a:ahLst/>
            <a:cxnLst/>
            <a:rect l="l" t="t" r="r" b="b"/>
            <a:pathLst>
              <a:path w="4915851" h="3721498">
                <a:moveTo>
                  <a:pt x="0" y="0"/>
                </a:moveTo>
                <a:lnTo>
                  <a:pt x="4915851" y="0"/>
                </a:lnTo>
                <a:lnTo>
                  <a:pt x="4915851" y="3721498"/>
                </a:lnTo>
                <a:lnTo>
                  <a:pt x="0" y="3721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190" t="-113432" r="-1710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3988" y="4210762"/>
            <a:ext cx="10289743" cy="5515112"/>
          </a:xfrm>
          <a:custGeom>
            <a:avLst/>
            <a:gdLst/>
            <a:ahLst/>
            <a:cxnLst/>
            <a:rect l="l" t="t" r="r" b="b"/>
            <a:pathLst>
              <a:path w="10289743" h="5515112">
                <a:moveTo>
                  <a:pt x="0" y="0"/>
                </a:moveTo>
                <a:lnTo>
                  <a:pt x="10289743" y="0"/>
                </a:lnTo>
                <a:lnTo>
                  <a:pt x="10289743" y="5515112"/>
                </a:lnTo>
                <a:lnTo>
                  <a:pt x="0" y="5515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6323" b="-85047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89556" y="3314953"/>
            <a:ext cx="5213410" cy="6444130"/>
          </a:xfrm>
          <a:custGeom>
            <a:avLst/>
            <a:gdLst/>
            <a:ahLst/>
            <a:cxnLst/>
            <a:rect l="l" t="t" r="r" b="b"/>
            <a:pathLst>
              <a:path w="5213410" h="6444130">
                <a:moveTo>
                  <a:pt x="0" y="0"/>
                </a:moveTo>
                <a:lnTo>
                  <a:pt x="5213411" y="0"/>
                </a:lnTo>
                <a:lnTo>
                  <a:pt x="5213411" y="6444130"/>
                </a:lnTo>
                <a:lnTo>
                  <a:pt x="0" y="6444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17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59940" y="3401815"/>
            <a:ext cx="5390163" cy="6270096"/>
          </a:xfrm>
          <a:custGeom>
            <a:avLst/>
            <a:gdLst/>
            <a:ahLst/>
            <a:cxnLst/>
            <a:rect l="l" t="t" r="r" b="b"/>
            <a:pathLst>
              <a:path w="5390163" h="6270096">
                <a:moveTo>
                  <a:pt x="0" y="0"/>
                </a:moveTo>
                <a:lnTo>
                  <a:pt x="5390163" y="0"/>
                </a:lnTo>
                <a:lnTo>
                  <a:pt x="5390163" y="6270097"/>
                </a:lnTo>
                <a:lnTo>
                  <a:pt x="0" y="6270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283" t="-31507" r="-174686" b="-435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8896" y="5746923"/>
            <a:ext cx="3432236" cy="4012160"/>
          </a:xfrm>
          <a:custGeom>
            <a:avLst/>
            <a:gdLst/>
            <a:ahLst/>
            <a:cxnLst/>
            <a:rect l="l" t="t" r="r" b="b"/>
            <a:pathLst>
              <a:path w="3432236" h="4012160">
                <a:moveTo>
                  <a:pt x="0" y="0"/>
                </a:moveTo>
                <a:lnTo>
                  <a:pt x="3432236" y="0"/>
                </a:lnTo>
                <a:lnTo>
                  <a:pt x="3432236" y="4012160"/>
                </a:lnTo>
                <a:lnTo>
                  <a:pt x="0" y="4012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539" r="-752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653293" y="4563451"/>
            <a:ext cx="2676849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번쩍!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57837" y="1969320"/>
            <a:ext cx="2676849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휘스스스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30245" y="2050938"/>
            <a:ext cx="2676849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포르르르</a:t>
            </a:r>
          </a:p>
        </p:txBody>
      </p:sp>
      <p:sp>
        <p:nvSpPr>
          <p:cNvPr id="8" name="Freeform 8"/>
          <p:cNvSpPr/>
          <p:nvPr/>
        </p:nvSpPr>
        <p:spPr>
          <a:xfrm>
            <a:off x="1407710" y="721862"/>
            <a:ext cx="3922432" cy="3352205"/>
          </a:xfrm>
          <a:custGeom>
            <a:avLst/>
            <a:gdLst/>
            <a:ahLst/>
            <a:cxnLst/>
            <a:rect l="l" t="t" r="r" b="b"/>
            <a:pathLst>
              <a:path w="3922432" h="3352205">
                <a:moveTo>
                  <a:pt x="0" y="0"/>
                </a:moveTo>
                <a:lnTo>
                  <a:pt x="3922432" y="0"/>
                </a:lnTo>
                <a:lnTo>
                  <a:pt x="3922432" y="3352205"/>
                </a:lnTo>
                <a:lnTo>
                  <a:pt x="0" y="3352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190" t="-887" r="-171057" b="-88174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0000" t="-13441" b="-86558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20218" y="1423473"/>
            <a:ext cx="6623782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FFFFFF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천하장사가 되는 노란 사탕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144000" y="3806482"/>
            <a:ext cx="7383921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FFFFFF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호랑이 소리가 나는 파란 사탕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8707" y="5763251"/>
            <a:ext cx="7406804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FFFFFF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투명 돼지로 변하는 녹색 사탕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65449" y="7472189"/>
            <a:ext cx="5509431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FFFFFF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엄청 커지는 하얀 사탕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16043" y="1168519"/>
            <a:ext cx="7625144" cy="7625144"/>
          </a:xfrm>
          <a:custGeom>
            <a:avLst/>
            <a:gdLst/>
            <a:ahLst/>
            <a:cxnLst/>
            <a:rect l="l" t="t" r="r" b="b"/>
            <a:pathLst>
              <a:path w="7625144" h="7625144">
                <a:moveTo>
                  <a:pt x="0" y="0"/>
                </a:moveTo>
                <a:lnTo>
                  <a:pt x="7625143" y="0"/>
                </a:lnTo>
                <a:lnTo>
                  <a:pt x="7625143" y="7625144"/>
                </a:lnTo>
                <a:lnTo>
                  <a:pt x="0" y="7625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57203" y="869010"/>
            <a:ext cx="4417963" cy="157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팡팡 터지는 사탕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 "팡팡팡 캔디"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7115" y="3831336"/>
            <a:ext cx="6078141" cy="157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무지개처럼 변하는 사탕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 "슉슉 무지개볼"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9423" y="6793686"/>
            <a:ext cx="6338218" cy="157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부드럽게 녹는 크림 사탕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 "쏙쏙 크림팝"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67203" y="802177"/>
            <a:ext cx="8167809" cy="8167809"/>
          </a:xfrm>
          <a:custGeom>
            <a:avLst/>
            <a:gdLst/>
            <a:ahLst/>
            <a:cxnLst/>
            <a:rect l="l" t="t" r="r" b="b"/>
            <a:pathLst>
              <a:path w="8167809" h="8167809">
                <a:moveTo>
                  <a:pt x="0" y="0"/>
                </a:moveTo>
                <a:lnTo>
                  <a:pt x="8167810" y="0"/>
                </a:lnTo>
                <a:lnTo>
                  <a:pt x="8167810" y="8167809"/>
                </a:lnTo>
                <a:lnTo>
                  <a:pt x="0" y="8167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84620" y="942975"/>
            <a:ext cx="7192491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너풀너풀 반짝이는 나비 사탕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67692" y="2390029"/>
            <a:ext cx="4226347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무지개 타워 사탕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45345" y="4005336"/>
            <a:ext cx="3680520" cy="157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반짝 반짝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빛나는 별 사탕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56427" y="6255621"/>
            <a:ext cx="5009369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하트 뽕뽕 마법 사탕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56705" y="7686601"/>
            <a:ext cx="4057799" cy="157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은하수 휘리리릭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157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소용돌이 사탕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23859" y="885865"/>
            <a:ext cx="7704852" cy="8515271"/>
          </a:xfrm>
          <a:custGeom>
            <a:avLst/>
            <a:gdLst/>
            <a:ahLst/>
            <a:cxnLst/>
            <a:rect l="l" t="t" r="r" b="b"/>
            <a:pathLst>
              <a:path w="7704852" h="8515271">
                <a:moveTo>
                  <a:pt x="0" y="0"/>
                </a:moveTo>
                <a:lnTo>
                  <a:pt x="7704852" y="0"/>
                </a:lnTo>
                <a:lnTo>
                  <a:pt x="7704852" y="8515270"/>
                </a:lnTo>
                <a:lnTo>
                  <a:pt x="0" y="8515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9182" y="132320"/>
            <a:ext cx="15042943" cy="10022361"/>
          </a:xfrm>
          <a:custGeom>
            <a:avLst/>
            <a:gdLst/>
            <a:ahLst/>
            <a:cxnLst/>
            <a:rect l="l" t="t" r="r" b="b"/>
            <a:pathLst>
              <a:path w="15042943" h="10022361">
                <a:moveTo>
                  <a:pt x="0" y="0"/>
                </a:moveTo>
                <a:lnTo>
                  <a:pt x="15042943" y="0"/>
                </a:lnTo>
                <a:lnTo>
                  <a:pt x="15042943" y="10022360"/>
                </a:lnTo>
                <a:lnTo>
                  <a:pt x="0" y="10022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F1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28208" y="4406751"/>
            <a:ext cx="4784530" cy="853424"/>
            <a:chOff x="0" y="0"/>
            <a:chExt cx="6379373" cy="11378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379373" cy="1137899"/>
              <a:chOff x="0" y="0"/>
              <a:chExt cx="33884955" cy="60441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72390" y="72390"/>
                <a:ext cx="33740176" cy="5899334"/>
              </a:xfrm>
              <a:custGeom>
                <a:avLst/>
                <a:gdLst/>
                <a:ahLst/>
                <a:cxnLst/>
                <a:rect l="l" t="t" r="r" b="b"/>
                <a:pathLst>
                  <a:path w="33740176" h="5899334">
                    <a:moveTo>
                      <a:pt x="0" y="0"/>
                    </a:moveTo>
                    <a:lnTo>
                      <a:pt x="33740176" y="0"/>
                    </a:lnTo>
                    <a:lnTo>
                      <a:pt x="33740176" y="5899334"/>
                    </a:lnTo>
                    <a:lnTo>
                      <a:pt x="0" y="58993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33884955" cy="6044114"/>
              </a:xfrm>
              <a:custGeom>
                <a:avLst/>
                <a:gdLst/>
                <a:ahLst/>
                <a:cxnLst/>
                <a:rect l="l" t="t" r="r" b="b"/>
                <a:pathLst>
                  <a:path w="33884955" h="6044114">
                    <a:moveTo>
                      <a:pt x="33740176" y="5899334"/>
                    </a:moveTo>
                    <a:lnTo>
                      <a:pt x="33884955" y="5899334"/>
                    </a:lnTo>
                    <a:lnTo>
                      <a:pt x="33884955" y="6044114"/>
                    </a:lnTo>
                    <a:lnTo>
                      <a:pt x="33740176" y="6044114"/>
                    </a:lnTo>
                    <a:lnTo>
                      <a:pt x="33740176" y="5899334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5899334"/>
                    </a:lnTo>
                    <a:lnTo>
                      <a:pt x="0" y="5899334"/>
                    </a:lnTo>
                    <a:lnTo>
                      <a:pt x="0" y="144780"/>
                    </a:lnTo>
                    <a:close/>
                    <a:moveTo>
                      <a:pt x="0" y="5899334"/>
                    </a:moveTo>
                    <a:lnTo>
                      <a:pt x="144780" y="5899334"/>
                    </a:lnTo>
                    <a:lnTo>
                      <a:pt x="144780" y="6044114"/>
                    </a:lnTo>
                    <a:lnTo>
                      <a:pt x="0" y="6044114"/>
                    </a:lnTo>
                    <a:lnTo>
                      <a:pt x="0" y="5899334"/>
                    </a:lnTo>
                    <a:close/>
                    <a:moveTo>
                      <a:pt x="33740176" y="144780"/>
                    </a:moveTo>
                    <a:lnTo>
                      <a:pt x="33884955" y="144780"/>
                    </a:lnTo>
                    <a:lnTo>
                      <a:pt x="33884955" y="5899334"/>
                    </a:lnTo>
                    <a:lnTo>
                      <a:pt x="33740176" y="5899334"/>
                    </a:lnTo>
                    <a:lnTo>
                      <a:pt x="33740176" y="144780"/>
                    </a:lnTo>
                    <a:close/>
                    <a:moveTo>
                      <a:pt x="144780" y="5899334"/>
                    </a:moveTo>
                    <a:lnTo>
                      <a:pt x="33740176" y="5899334"/>
                    </a:lnTo>
                    <a:lnTo>
                      <a:pt x="33740176" y="6044114"/>
                    </a:lnTo>
                    <a:lnTo>
                      <a:pt x="144780" y="6044114"/>
                    </a:lnTo>
                    <a:lnTo>
                      <a:pt x="144780" y="5899334"/>
                    </a:lnTo>
                    <a:close/>
                    <a:moveTo>
                      <a:pt x="33740176" y="0"/>
                    </a:moveTo>
                    <a:lnTo>
                      <a:pt x="33884955" y="0"/>
                    </a:lnTo>
                    <a:lnTo>
                      <a:pt x="33884955" y="144780"/>
                    </a:lnTo>
                    <a:lnTo>
                      <a:pt x="33740176" y="144780"/>
                    </a:lnTo>
                    <a:lnTo>
                      <a:pt x="33740176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33740176" y="0"/>
                    </a:lnTo>
                    <a:lnTo>
                      <a:pt x="33740176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102080" y="289550"/>
              <a:ext cx="4175213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121212"/>
                  </a:solidFill>
                  <a:latin typeface="Hancom HCR Dotum"/>
                  <a:ea typeface="Hancom HCR Dotum"/>
                  <a:cs typeface="Hancom HCR Dotum"/>
                  <a:sym typeface="Hancom HCR Dotum"/>
                </a:rPr>
                <a:t>물방울 효과는 O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428208" y="5739459"/>
            <a:ext cx="4784530" cy="853424"/>
            <a:chOff x="0" y="0"/>
            <a:chExt cx="6379373" cy="113789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79373" cy="1137899"/>
              <a:chOff x="0" y="0"/>
              <a:chExt cx="33884955" cy="604411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72390" y="72390"/>
                <a:ext cx="33740176" cy="5899334"/>
              </a:xfrm>
              <a:custGeom>
                <a:avLst/>
                <a:gdLst/>
                <a:ahLst/>
                <a:cxnLst/>
                <a:rect l="l" t="t" r="r" b="b"/>
                <a:pathLst>
                  <a:path w="33740176" h="5899334">
                    <a:moveTo>
                      <a:pt x="0" y="0"/>
                    </a:moveTo>
                    <a:lnTo>
                      <a:pt x="33740176" y="0"/>
                    </a:lnTo>
                    <a:lnTo>
                      <a:pt x="33740176" y="5899334"/>
                    </a:lnTo>
                    <a:lnTo>
                      <a:pt x="0" y="58993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33884955" cy="6044114"/>
              </a:xfrm>
              <a:custGeom>
                <a:avLst/>
                <a:gdLst/>
                <a:ahLst/>
                <a:cxnLst/>
                <a:rect l="l" t="t" r="r" b="b"/>
                <a:pathLst>
                  <a:path w="33884955" h="6044114">
                    <a:moveTo>
                      <a:pt x="33740176" y="5899334"/>
                    </a:moveTo>
                    <a:lnTo>
                      <a:pt x="33884955" y="5899334"/>
                    </a:lnTo>
                    <a:lnTo>
                      <a:pt x="33884955" y="6044114"/>
                    </a:lnTo>
                    <a:lnTo>
                      <a:pt x="33740176" y="6044114"/>
                    </a:lnTo>
                    <a:lnTo>
                      <a:pt x="33740176" y="5899334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5899334"/>
                    </a:lnTo>
                    <a:lnTo>
                      <a:pt x="0" y="5899334"/>
                    </a:lnTo>
                    <a:lnTo>
                      <a:pt x="0" y="144780"/>
                    </a:lnTo>
                    <a:close/>
                    <a:moveTo>
                      <a:pt x="0" y="5899334"/>
                    </a:moveTo>
                    <a:lnTo>
                      <a:pt x="144780" y="5899334"/>
                    </a:lnTo>
                    <a:lnTo>
                      <a:pt x="144780" y="6044114"/>
                    </a:lnTo>
                    <a:lnTo>
                      <a:pt x="0" y="6044114"/>
                    </a:lnTo>
                    <a:lnTo>
                      <a:pt x="0" y="5899334"/>
                    </a:lnTo>
                    <a:close/>
                    <a:moveTo>
                      <a:pt x="33740176" y="144780"/>
                    </a:moveTo>
                    <a:lnTo>
                      <a:pt x="33884955" y="144780"/>
                    </a:lnTo>
                    <a:lnTo>
                      <a:pt x="33884955" y="5899334"/>
                    </a:lnTo>
                    <a:lnTo>
                      <a:pt x="33740176" y="5899334"/>
                    </a:lnTo>
                    <a:lnTo>
                      <a:pt x="33740176" y="144780"/>
                    </a:lnTo>
                    <a:close/>
                    <a:moveTo>
                      <a:pt x="144780" y="5899334"/>
                    </a:moveTo>
                    <a:lnTo>
                      <a:pt x="33740176" y="5899334"/>
                    </a:lnTo>
                    <a:lnTo>
                      <a:pt x="33740176" y="6044114"/>
                    </a:lnTo>
                    <a:lnTo>
                      <a:pt x="144780" y="6044114"/>
                    </a:lnTo>
                    <a:lnTo>
                      <a:pt x="144780" y="5899334"/>
                    </a:lnTo>
                    <a:close/>
                    <a:moveTo>
                      <a:pt x="33740176" y="0"/>
                    </a:moveTo>
                    <a:lnTo>
                      <a:pt x="33884955" y="0"/>
                    </a:lnTo>
                    <a:lnTo>
                      <a:pt x="33884955" y="144780"/>
                    </a:lnTo>
                    <a:lnTo>
                      <a:pt x="33740176" y="144780"/>
                    </a:lnTo>
                    <a:lnTo>
                      <a:pt x="33740176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33740176" y="0"/>
                    </a:lnTo>
                    <a:lnTo>
                      <a:pt x="33740176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102080" y="289550"/>
              <a:ext cx="4175213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121212"/>
                  </a:solidFill>
                  <a:latin typeface="Hancom HCR Dotum"/>
                  <a:ea typeface="Hancom HCR Dotum"/>
                  <a:cs typeface="Hancom HCR Dotum"/>
                  <a:sym typeface="Hancom HCR Dotum"/>
                </a:rPr>
                <a:t>음소거는 Q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28208" y="7072167"/>
            <a:ext cx="4784530" cy="853424"/>
            <a:chOff x="0" y="0"/>
            <a:chExt cx="6379373" cy="113789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79373" cy="1137899"/>
              <a:chOff x="0" y="0"/>
              <a:chExt cx="33884955" cy="604411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72390" y="72390"/>
                <a:ext cx="33740176" cy="5899334"/>
              </a:xfrm>
              <a:custGeom>
                <a:avLst/>
                <a:gdLst/>
                <a:ahLst/>
                <a:cxnLst/>
                <a:rect l="l" t="t" r="r" b="b"/>
                <a:pathLst>
                  <a:path w="33740176" h="5899334">
                    <a:moveTo>
                      <a:pt x="0" y="0"/>
                    </a:moveTo>
                    <a:lnTo>
                      <a:pt x="33740176" y="0"/>
                    </a:lnTo>
                    <a:lnTo>
                      <a:pt x="33740176" y="5899334"/>
                    </a:lnTo>
                    <a:lnTo>
                      <a:pt x="0" y="58993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33884955" cy="6044114"/>
              </a:xfrm>
              <a:custGeom>
                <a:avLst/>
                <a:gdLst/>
                <a:ahLst/>
                <a:cxnLst/>
                <a:rect l="l" t="t" r="r" b="b"/>
                <a:pathLst>
                  <a:path w="33884955" h="6044114">
                    <a:moveTo>
                      <a:pt x="33740176" y="5899334"/>
                    </a:moveTo>
                    <a:lnTo>
                      <a:pt x="33884955" y="5899334"/>
                    </a:lnTo>
                    <a:lnTo>
                      <a:pt x="33884955" y="6044114"/>
                    </a:lnTo>
                    <a:lnTo>
                      <a:pt x="33740176" y="6044114"/>
                    </a:lnTo>
                    <a:lnTo>
                      <a:pt x="33740176" y="5899334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5899334"/>
                    </a:lnTo>
                    <a:lnTo>
                      <a:pt x="0" y="5899334"/>
                    </a:lnTo>
                    <a:lnTo>
                      <a:pt x="0" y="144780"/>
                    </a:lnTo>
                    <a:close/>
                    <a:moveTo>
                      <a:pt x="0" y="5899334"/>
                    </a:moveTo>
                    <a:lnTo>
                      <a:pt x="144780" y="5899334"/>
                    </a:lnTo>
                    <a:lnTo>
                      <a:pt x="144780" y="6044114"/>
                    </a:lnTo>
                    <a:lnTo>
                      <a:pt x="0" y="6044114"/>
                    </a:lnTo>
                    <a:lnTo>
                      <a:pt x="0" y="5899334"/>
                    </a:lnTo>
                    <a:close/>
                    <a:moveTo>
                      <a:pt x="33740176" y="144780"/>
                    </a:moveTo>
                    <a:lnTo>
                      <a:pt x="33884955" y="144780"/>
                    </a:lnTo>
                    <a:lnTo>
                      <a:pt x="33884955" y="5899334"/>
                    </a:lnTo>
                    <a:lnTo>
                      <a:pt x="33740176" y="5899334"/>
                    </a:lnTo>
                    <a:lnTo>
                      <a:pt x="33740176" y="144780"/>
                    </a:lnTo>
                    <a:close/>
                    <a:moveTo>
                      <a:pt x="144780" y="5899334"/>
                    </a:moveTo>
                    <a:lnTo>
                      <a:pt x="33740176" y="5899334"/>
                    </a:lnTo>
                    <a:lnTo>
                      <a:pt x="33740176" y="6044114"/>
                    </a:lnTo>
                    <a:lnTo>
                      <a:pt x="144780" y="6044114"/>
                    </a:lnTo>
                    <a:lnTo>
                      <a:pt x="144780" y="5899334"/>
                    </a:lnTo>
                    <a:close/>
                    <a:moveTo>
                      <a:pt x="33740176" y="0"/>
                    </a:moveTo>
                    <a:lnTo>
                      <a:pt x="33884955" y="0"/>
                    </a:lnTo>
                    <a:lnTo>
                      <a:pt x="33884955" y="144780"/>
                    </a:lnTo>
                    <a:lnTo>
                      <a:pt x="33740176" y="144780"/>
                    </a:lnTo>
                    <a:lnTo>
                      <a:pt x="33740176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33740176" y="0"/>
                    </a:lnTo>
                    <a:lnTo>
                      <a:pt x="33740176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102080" y="289550"/>
              <a:ext cx="4175213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121212"/>
                  </a:solidFill>
                  <a:latin typeface="Hancom HCR Dotum"/>
                  <a:ea typeface="Hancom HCR Dotum"/>
                  <a:cs typeface="Hancom HCR Dotum"/>
                  <a:sym typeface="Hancom HCR Dotum"/>
                </a:rPr>
                <a:t>닫기는 X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44076" y="-833285"/>
            <a:ext cx="18395351" cy="12186920"/>
          </a:xfrm>
          <a:custGeom>
            <a:avLst/>
            <a:gdLst/>
            <a:ahLst/>
            <a:cxnLst/>
            <a:rect l="l" t="t" r="r" b="b"/>
            <a:pathLst>
              <a:path w="18395351" h="12186920">
                <a:moveTo>
                  <a:pt x="0" y="0"/>
                </a:moveTo>
                <a:lnTo>
                  <a:pt x="18395351" y="0"/>
                </a:lnTo>
                <a:lnTo>
                  <a:pt x="18395351" y="12186920"/>
                </a:lnTo>
                <a:lnTo>
                  <a:pt x="0" y="12186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61" y="-80010"/>
            <a:ext cx="18147939" cy="10367010"/>
          </a:xfrm>
          <a:custGeom>
            <a:avLst/>
            <a:gdLst/>
            <a:ahLst/>
            <a:cxnLst/>
            <a:rect l="l" t="t" r="r" b="b"/>
            <a:pathLst>
              <a:path w="18147939" h="10367010">
                <a:moveTo>
                  <a:pt x="0" y="0"/>
                </a:moveTo>
                <a:lnTo>
                  <a:pt x="18147939" y="0"/>
                </a:lnTo>
                <a:lnTo>
                  <a:pt x="18147939" y="10367010"/>
                </a:lnTo>
                <a:lnTo>
                  <a:pt x="0" y="103670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8978"/>
            <a:ext cx="18288000" cy="10447020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61900" y="1148039"/>
            <a:ext cx="7505025" cy="8229600"/>
            <a:chOff x="0" y="0"/>
            <a:chExt cx="1000670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9939" r="19939"/>
            <a:stretch>
              <a:fillRect/>
            </a:stretch>
          </p:blipFill>
          <p:spPr>
            <a:xfrm>
              <a:off x="0" y="0"/>
              <a:ext cx="10006700" cy="109728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28700" y="2031995"/>
            <a:ext cx="6569057" cy="3230844"/>
          </a:xfrm>
          <a:custGeom>
            <a:avLst/>
            <a:gdLst/>
            <a:ahLst/>
            <a:cxnLst/>
            <a:rect l="l" t="t" r="r" b="b"/>
            <a:pathLst>
              <a:path w="6569057" h="3230844">
                <a:moveTo>
                  <a:pt x="0" y="0"/>
                </a:moveTo>
                <a:lnTo>
                  <a:pt x="6569057" y="0"/>
                </a:lnTo>
                <a:lnTo>
                  <a:pt x="6569057" y="3230844"/>
                </a:lnTo>
                <a:lnTo>
                  <a:pt x="0" y="3230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942975"/>
            <a:ext cx="8115300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 미야니시 타츠야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019374"/>
            <a:ext cx="7464963" cy="135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  <a:spcBef>
                <a:spcPct val="0"/>
              </a:spcBef>
            </a:pPr>
            <a:r>
              <a:rPr lang="en-US" sz="3900" b="1" spc="136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인형미술가, 그래픽 디자이너를 </a:t>
            </a:r>
          </a:p>
          <a:p>
            <a:pPr algn="l">
              <a:lnSpc>
                <a:spcPts val="5460"/>
              </a:lnSpc>
              <a:spcBef>
                <a:spcPct val="0"/>
              </a:spcBef>
            </a:pPr>
            <a:r>
              <a:rPr lang="en-US" sz="3900" b="1" spc="136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거쳐 그림책 작가가 된 분!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61900" y="1148039"/>
            <a:ext cx="7505025" cy="8229600"/>
            <a:chOff x="0" y="0"/>
            <a:chExt cx="10006700" cy="109728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905" b="1905"/>
            <a:stretch>
              <a:fillRect/>
            </a:stretch>
          </p:blipFill>
          <p:spPr>
            <a:xfrm>
              <a:off x="0" y="0"/>
              <a:ext cx="10006700" cy="109728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627599" y="1249699"/>
            <a:ext cx="8115300" cy="157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의성어 의태어를 </a:t>
            </a:r>
          </a:p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신경 써서 읽어봐요!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4359" y="1823148"/>
            <a:ext cx="12866935" cy="7350237"/>
          </a:xfrm>
          <a:custGeom>
            <a:avLst/>
            <a:gdLst/>
            <a:ahLst/>
            <a:cxnLst/>
            <a:rect l="l" t="t" r="r" b="b"/>
            <a:pathLst>
              <a:path w="12866935" h="7350237">
                <a:moveTo>
                  <a:pt x="0" y="0"/>
                </a:moveTo>
                <a:lnTo>
                  <a:pt x="12866935" y="0"/>
                </a:lnTo>
                <a:lnTo>
                  <a:pt x="12866935" y="7350237"/>
                </a:lnTo>
                <a:lnTo>
                  <a:pt x="0" y="7350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0961" y="450864"/>
            <a:ext cx="16230600" cy="104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b="1" spc="213">
                <a:solidFill>
                  <a:srgbClr val="F6F6F6"/>
                </a:solidFill>
                <a:latin typeface="Gotham Bold"/>
                <a:ea typeface="Gotham Bold"/>
                <a:cs typeface="Gotham Bold"/>
                <a:sym typeface="Gotham Bold"/>
              </a:rPr>
              <a:t>의성어와 의태어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7599" y="1249699"/>
            <a:ext cx="8115300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의성어란?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14181" y="4686281"/>
            <a:ext cx="7459638" cy="91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b="1" spc="185">
                <a:solidFill>
                  <a:srgbClr val="FF3131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소리를 흉내 낸 말이에요!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7599" y="1249699"/>
            <a:ext cx="8115300" cy="77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b="1" spc="157">
                <a:solidFill>
                  <a:srgbClr val="004AAD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의태어란?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83273" y="4629748"/>
            <a:ext cx="7486613" cy="913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 b="1" spc="185">
                <a:solidFill>
                  <a:srgbClr val="FF3131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모습을 흉내 낸 말이에요!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31705" y="4686281"/>
            <a:ext cx="8624590" cy="88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 spc="178">
                <a:solidFill>
                  <a:srgbClr val="000000"/>
                </a:solidFill>
                <a:latin typeface="Tlab 사월의봄 Bold"/>
                <a:ea typeface="Tlab 사월의봄 Bold"/>
                <a:cs typeface="Tlab 사월의봄 Bold"/>
                <a:sym typeface="Tlab 사월의봄 Bold"/>
              </a:rPr>
              <a:t>빗방울이 똑똑, 개구리가 폴짝!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977</Words>
  <Application>Microsoft Office PowerPoint</Application>
  <PresentationFormat>사용자 지정</PresentationFormat>
  <Paragraphs>252</Paragraphs>
  <Slides>20</Slides>
  <Notes>20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Gotham Bold</vt:lpstr>
      <vt:lpstr>Arial</vt:lpstr>
      <vt:lpstr>Tlab 사월의봄 Bold</vt:lpstr>
      <vt:lpstr>Calibri</vt:lpstr>
      <vt:lpstr>Hancom HCR Dotum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우와 신기한 사탕이다</dc:title>
  <dc:creator>USER</dc:creator>
  <cp:lastModifiedBy>조 미래</cp:lastModifiedBy>
  <cp:revision>2</cp:revision>
  <dcterms:created xsi:type="dcterms:W3CDTF">2006-08-16T00:00:00Z</dcterms:created>
  <dcterms:modified xsi:type="dcterms:W3CDTF">2025-03-11T02:06:19Z</dcterms:modified>
  <dc:identifier>DAGY3y26krA</dc:identifier>
</cp:coreProperties>
</file>